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69" autoAdjust="0"/>
  </p:normalViewPr>
  <p:slideViewPr>
    <p:cSldViewPr snapToGrid="0" showGuides="1">
      <p:cViewPr varScale="1">
        <p:scale>
          <a:sx n="94" d="100"/>
          <a:sy n="94" d="100"/>
        </p:scale>
        <p:origin x="1116" y="9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33AB8-F2B5-4077-A826-7C948E4C4640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53F0A-BF85-4694-BBF7-8EDB4E121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19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3F0A-BF85-4694-BBF7-8EDB4E1218C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32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3F0A-BF85-4694-BBF7-8EDB4E1218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89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因为是场的表达，因此在空间中是连续，处处有值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无法直接获取</a:t>
            </a:r>
            <a:r>
              <a:rPr lang="en-US" altLang="zh-CN" dirty="0" smtClean="0"/>
              <a:t>3D</a:t>
            </a:r>
            <a:r>
              <a:rPr lang="zh-CN" altLang="en-US" dirty="0" smtClean="0"/>
              <a:t>形状，需要某些后处理才能得到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3F0A-BF85-4694-BBF7-8EDB4E1218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6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然后就很自然的想到能不能把这种隐式的表达迁移到</a:t>
            </a:r>
            <a:r>
              <a:rPr lang="en-US" altLang="zh-CN" dirty="0" err="1" smtClean="0"/>
              <a:t>2D</a:t>
            </a:r>
            <a:r>
              <a:rPr lang="zh-CN" altLang="en-US" dirty="0" smtClean="0"/>
              <a:t>图像上，本身图像就应该是一个连续的信号，只是因为我们获取图片的方式以及为了方便计算机处理，使用了栅格化的操作，也就是我们经常处理的矩阵形式，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3F0A-BF85-4694-BBF7-8EDB4E1218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04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那这种连续的表达有什么用呢，或者说为什么要把离散的表达转化为连续的表达，一个最直观的应用就是：图像超分辨，因为这种连续表达不受分辨率的限制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3F0A-BF85-4694-BBF7-8EDB4E1218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295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这篇论文的就是基于这种想法，提出了一种网络结构能够将一幅图像转化到连续的表达，理想情况下可以表示任意高分辨率的图像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3F0A-BF85-4694-BBF7-8EDB4E1218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类比</a:t>
            </a:r>
            <a:r>
              <a:rPr lang="en-US" altLang="zh-CN" dirty="0" smtClean="0"/>
              <a:t>3D</a:t>
            </a:r>
            <a:r>
              <a:rPr lang="zh-CN" altLang="en-US" dirty="0" smtClean="0"/>
              <a:t>空间的隐式表达，其实很容易的可以想到把</a:t>
            </a:r>
            <a:r>
              <a:rPr lang="en-US" altLang="zh-CN" dirty="0" smtClean="0"/>
              <a:t>3D</a:t>
            </a:r>
            <a:r>
              <a:rPr lang="zh-CN" altLang="en-US" dirty="0" smtClean="0"/>
              <a:t>空间的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换成</a:t>
            </a:r>
            <a:r>
              <a:rPr lang="en-US" altLang="zh-CN" dirty="0" err="1" smtClean="0"/>
              <a:t>2D</a:t>
            </a:r>
            <a:r>
              <a:rPr lang="zh-CN" altLang="en-US" dirty="0" smtClean="0"/>
              <a:t>空间的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，然后把网络的输出改成图像的</a:t>
            </a:r>
            <a:r>
              <a:rPr lang="en-US" altLang="zh-CN" dirty="0" err="1" smtClean="0"/>
              <a:t>RGB</a:t>
            </a:r>
            <a:r>
              <a:rPr lang="zh-CN" altLang="en-US" dirty="0" smtClean="0"/>
              <a:t>值，这样，当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2D</a:t>
            </a:r>
            <a:r>
              <a:rPr lang="zh-CN" altLang="en-US" dirty="0" smtClean="0"/>
              <a:t>空间中连续变化的时候，就可以得到对应的</a:t>
            </a:r>
            <a:r>
              <a:rPr lang="en-US" altLang="zh-CN" dirty="0" err="1" smtClean="0"/>
              <a:t>RGB</a:t>
            </a:r>
            <a:r>
              <a:rPr lang="zh-CN" altLang="en-US" dirty="0" smtClean="0"/>
              <a:t>输出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3F0A-BF85-4694-BBF7-8EDB4E1218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98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24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8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055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96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4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59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14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77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599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8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D00F7-565E-44DA-AB65-7AD3C217147D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5E24D-6DE4-4DAF-AD3C-A8B358D62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22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5509" y="1752282"/>
            <a:ext cx="11494008" cy="3670617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 Black" panose="020B0A04020102020204" pitchFamily="34" charset="0"/>
              </a:rPr>
              <a:t>Learning Continuous Image Representation with Local Implicit Image </a:t>
            </a:r>
            <a:r>
              <a:rPr lang="en-US" altLang="zh-CN" sz="4800" dirty="0" smtClean="0">
                <a:latin typeface="Arial Black" panose="020B0A04020102020204" pitchFamily="34" charset="0"/>
              </a:rPr>
              <a:t>Function</a:t>
            </a:r>
            <a:br>
              <a:rPr lang="en-US" altLang="zh-CN" sz="4800" dirty="0" smtClean="0">
                <a:latin typeface="Arial Black" panose="020B0A04020102020204" pitchFamily="34" charset="0"/>
              </a:rPr>
            </a:br>
            <a:r>
              <a:rPr lang="en-US" altLang="zh-CN" sz="4800" dirty="0" smtClean="0">
                <a:latin typeface="Arial Black" panose="020B0A04020102020204" pitchFamily="34" charset="0"/>
              </a:rPr>
              <a:t/>
            </a:r>
            <a:br>
              <a:rPr lang="en-US" altLang="zh-CN" sz="4800" dirty="0" smtClean="0">
                <a:latin typeface="Arial Black" panose="020B0A04020102020204" pitchFamily="34" charset="0"/>
              </a:rPr>
            </a:br>
            <a:r>
              <a:rPr lang="en-US" altLang="zh-CN" sz="3200" dirty="0" err="1" smtClean="0">
                <a:latin typeface="Arial Black" panose="020B0A04020102020204" pitchFamily="34" charset="0"/>
              </a:rPr>
              <a:t>CVPR2021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30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1412" y="539234"/>
                <a:ext cx="11297987" cy="909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unfolding.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enrich the information contained in each latent code. A latent code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altLang="zh-CN" sz="2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concatenation of the </a:t>
                </a:r>
                <a14:m>
                  <m:oMath xmlns:m="http://schemas.openxmlformats.org/officeDocument/2006/math">
                    <m:r>
                      <a:rPr lang="en-US" altLang="zh-CN" sz="2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3×3 </m:t>
                    </m:r>
                  </m:oMath>
                </a14:m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neighboring latent codes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2" y="539234"/>
                <a:ext cx="11297987" cy="909160"/>
              </a:xfrm>
              <a:prstGeom prst="rect">
                <a:avLst/>
              </a:prstGeom>
              <a:blipFill>
                <a:blip r:embed="rId2"/>
                <a:stretch>
                  <a:fillRect l="-971" t="-6000" r="-1618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01" y="1563687"/>
            <a:ext cx="6120024" cy="7451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1412" y="2519840"/>
            <a:ext cx="112979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ensemble. 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872" y="3639936"/>
            <a:ext cx="3861154" cy="552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12" y="5203825"/>
            <a:ext cx="5349674" cy="828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226" y="2533526"/>
            <a:ext cx="3940597" cy="395131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 rot="5400000">
            <a:off x="3496262" y="4461270"/>
            <a:ext cx="602372" cy="47327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3519" y="790784"/>
            <a:ext cx="112979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 decoding. 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166" y="1643772"/>
            <a:ext cx="7258940" cy="35704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3519" y="2157244"/>
            <a:ext cx="407578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of a query pixel 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independent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its size, the information in its pixel area 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all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discarded except the center value.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5" y="4543556"/>
            <a:ext cx="3018524" cy="4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56" y="295041"/>
            <a:ext cx="9459913" cy="62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9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26" y="788150"/>
            <a:ext cx="11699173" cy="52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8" y="261937"/>
            <a:ext cx="11739450" cy="27987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0" y="3403140"/>
            <a:ext cx="2604105" cy="2610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084" y="3403139"/>
            <a:ext cx="2610305" cy="2610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58" y="3409339"/>
            <a:ext cx="2604105" cy="2604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432" y="3409339"/>
            <a:ext cx="2610305" cy="26041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96808" y="6152685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32px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34989" y="6152685"/>
            <a:ext cx="1800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LIIF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640px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矩形 10"/>
          <p:cNvSpPr/>
          <p:nvPr/>
        </p:nvSpPr>
        <p:spPr>
          <a:xfrm>
            <a:off x="6665156" y="6152684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32px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603338" y="6152683"/>
            <a:ext cx="1800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LIIF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640px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80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161" y="184883"/>
            <a:ext cx="6931364" cy="829292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 Black" panose="020B0A04020102020204" pitchFamily="34" charset="0"/>
              </a:rPr>
              <a:t>Explicit Representation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6" y="2276546"/>
            <a:ext cx="2714555" cy="2714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630" y="2276544"/>
            <a:ext cx="2714555" cy="2714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166" y="2276545"/>
            <a:ext cx="2714555" cy="2714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702" y="2276543"/>
            <a:ext cx="2714555" cy="2714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/>
          <p:cNvSpPr txBox="1"/>
          <p:nvPr/>
        </p:nvSpPr>
        <p:spPr>
          <a:xfrm>
            <a:off x="736225" y="5292268"/>
            <a:ext cx="223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Voxel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55719" y="5076825"/>
            <a:ext cx="2238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Point Cloud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5213" y="5292268"/>
            <a:ext cx="223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Mesh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94707" y="5292268"/>
            <a:ext cx="223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Image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2" name="右大括号 11"/>
          <p:cNvSpPr/>
          <p:nvPr/>
        </p:nvSpPr>
        <p:spPr>
          <a:xfrm rot="16200000">
            <a:off x="4312189" y="-1383692"/>
            <a:ext cx="371475" cy="7234746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78738" y="1433275"/>
            <a:ext cx="223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3D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90791" y="1433275"/>
            <a:ext cx="223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latin typeface="Arial Black" panose="020B0A04020102020204" pitchFamily="34" charset="0"/>
              </a:rPr>
              <a:t>2</a:t>
            </a:r>
            <a:r>
              <a:rPr lang="en-US" altLang="zh-CN" sz="2800" dirty="0" err="1" smtClean="0">
                <a:latin typeface="Arial Black" panose="020B0A04020102020204" pitchFamily="34" charset="0"/>
              </a:rPr>
              <a:t>D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161" y="184883"/>
            <a:ext cx="6931364" cy="829292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 Black" panose="020B0A04020102020204" pitchFamily="34" charset="0"/>
              </a:rPr>
              <a:t>Implicit Representation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666875"/>
            <a:ext cx="2762250" cy="27813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06250" y="4682668"/>
            <a:ext cx="270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Occupancy Function</a:t>
            </a:r>
          </a:p>
          <a:p>
            <a:pPr algn="ctr"/>
            <a:r>
              <a:rPr lang="en-US" altLang="zh-CN" sz="1600" dirty="0" smtClean="0">
                <a:latin typeface="Arial Black" panose="020B0A04020102020204" pitchFamily="34" charset="0"/>
              </a:rPr>
              <a:t>[occupancy network</a:t>
            </a:r>
            <a:r>
              <a:rPr lang="en-US" altLang="zh-CN" sz="1600" dirty="0">
                <a:latin typeface="Arial Black" panose="020B0A04020102020204" pitchFamily="34" charset="0"/>
              </a:rPr>
              <a:t>]</a:t>
            </a:r>
            <a:endParaRPr lang="zh-CN" altLang="en-US" sz="1600" dirty="0">
              <a:latin typeface="Arial Black" panose="020B0A040201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68" y="1733550"/>
            <a:ext cx="2884657" cy="264025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186929" y="4682667"/>
            <a:ext cx="3137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Signed </a:t>
            </a:r>
            <a:r>
              <a:rPr lang="en-US" altLang="zh-CN" sz="2800" dirty="0">
                <a:latin typeface="Arial Black" panose="020B0A04020102020204" pitchFamily="34" charset="0"/>
              </a:rPr>
              <a:t>D</a:t>
            </a:r>
            <a:r>
              <a:rPr lang="en-US" altLang="zh-CN" sz="2800" dirty="0" smtClean="0">
                <a:latin typeface="Arial Black" panose="020B0A04020102020204" pitchFamily="34" charset="0"/>
              </a:rPr>
              <a:t>istance Field</a:t>
            </a:r>
          </a:p>
          <a:p>
            <a:pPr algn="ctr"/>
            <a:r>
              <a:rPr lang="en-US" altLang="zh-CN" sz="1600" dirty="0" smtClean="0">
                <a:latin typeface="Arial Black" panose="020B0A04020102020204" pitchFamily="34" charset="0"/>
              </a:rPr>
              <a:t>[</a:t>
            </a:r>
            <a:r>
              <a:rPr lang="en-US" altLang="zh-CN" sz="1600" dirty="0" err="1" smtClean="0">
                <a:latin typeface="Arial Black" panose="020B0A04020102020204" pitchFamily="34" charset="0"/>
              </a:rPr>
              <a:t>DeepSDF</a:t>
            </a:r>
            <a:r>
              <a:rPr lang="en-US" altLang="zh-CN" sz="1600" dirty="0">
                <a:latin typeface="Arial Black" panose="020B0A04020102020204" pitchFamily="34" charset="0"/>
              </a:rPr>
              <a:t>]</a:t>
            </a:r>
            <a:endParaRPr lang="zh-CN" altLang="en-US" sz="1600" dirty="0" smtClean="0">
              <a:latin typeface="Arial Black" panose="020B0A040201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" b="19015"/>
          <a:stretch/>
        </p:blipFill>
        <p:spPr>
          <a:xfrm>
            <a:off x="7913290" y="1958975"/>
            <a:ext cx="3791479" cy="24892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913290" y="4691734"/>
            <a:ext cx="3862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Neural Radiance </a:t>
            </a:r>
            <a:r>
              <a:rPr lang="en-US" altLang="zh-CN" sz="2800" dirty="0" smtClean="0">
                <a:latin typeface="Arial Black" panose="020B0A04020102020204" pitchFamily="34" charset="0"/>
              </a:rPr>
              <a:t>Field</a:t>
            </a:r>
          </a:p>
          <a:p>
            <a:pPr algn="ctr"/>
            <a:r>
              <a:rPr lang="en-US" altLang="zh-CN" sz="1600" dirty="0" smtClean="0">
                <a:latin typeface="Arial Black" panose="020B0A04020102020204" pitchFamily="34" charset="0"/>
              </a:rPr>
              <a:t>[Nerf] </a:t>
            </a:r>
            <a:endParaRPr lang="zh-CN" altLang="en-US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211004" y="447901"/>
            <a:ext cx="4618252" cy="5614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</a:rPr>
              <a:t>Spatial Field: Continuous </a:t>
            </a:r>
            <a:r>
              <a:rPr lang="en-US" altLang="zh-CN" sz="2800" b="1" dirty="0">
                <a:solidFill>
                  <a:schemeClr val="tx1"/>
                </a:solidFill>
              </a:rPr>
              <a:t> 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211004" y="1183449"/>
            <a:ext cx="4618253" cy="10168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</a:rPr>
              <a:t>Implicit definition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：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Marching Cube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17161" y="184883"/>
            <a:ext cx="6931364" cy="829292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 Black" panose="020B0A04020102020204" pitchFamily="34" charset="0"/>
              </a:rPr>
              <a:t>Implicit Representation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8" y="2651999"/>
            <a:ext cx="2762250" cy="27813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817319" y="4118521"/>
            <a:ext cx="504547" cy="11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041194" y="3278621"/>
            <a:ext cx="382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 Black" panose="020B0A04020102020204" pitchFamily="34" charset="0"/>
              </a:rPr>
              <a:t>Occupancy Function:(0 or 1)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52" name="右箭头 51"/>
          <p:cNvSpPr/>
          <p:nvPr/>
        </p:nvSpPr>
        <p:spPr>
          <a:xfrm>
            <a:off x="4772449" y="3959100"/>
            <a:ext cx="363658" cy="3478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3093422" y="3532869"/>
            <a:ext cx="1907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Arial Black" panose="020B0A04020102020204" pitchFamily="34" charset="0"/>
              </a:rPr>
              <a:t>Query: </a:t>
            </a:r>
          </a:p>
          <a:p>
            <a:pPr algn="ctr"/>
            <a:r>
              <a:rPr lang="en-US" altLang="zh-CN" sz="2400" dirty="0" smtClean="0">
                <a:latin typeface="Arial Black" panose="020B0A04020102020204" pitchFamily="34" charset="0"/>
              </a:rPr>
              <a:t>x, y, z</a:t>
            </a:r>
          </a:p>
          <a:p>
            <a:pPr algn="ctr"/>
            <a:r>
              <a:rPr lang="en-US" altLang="zh-CN" sz="2400" dirty="0" smtClean="0">
                <a:latin typeface="Arial Black" panose="020B0A04020102020204" pitchFamily="34" charset="0"/>
              </a:rPr>
              <a:t>(Direction)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5256015" y="3153677"/>
            <a:ext cx="2181705" cy="2058376"/>
            <a:chOff x="6692928" y="2703732"/>
            <a:chExt cx="2181705" cy="2058376"/>
          </a:xfrm>
        </p:grpSpPr>
        <p:sp>
          <p:nvSpPr>
            <p:cNvPr id="61" name="圆角矩形 60"/>
            <p:cNvSpPr/>
            <p:nvPr/>
          </p:nvSpPr>
          <p:spPr>
            <a:xfrm>
              <a:off x="6692928" y="2703732"/>
              <a:ext cx="2181705" cy="2058376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6915558" y="308040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915558" y="3568614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6915557" y="4056821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620187" y="283673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624838" y="3304249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7617059" y="381724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7617058" y="4336140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321687" y="308040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321687" y="3568614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8321686" y="4056821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 flipV="1">
              <a:off x="7241789" y="3026887"/>
              <a:ext cx="375269" cy="21907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63" idx="6"/>
              <a:endCxn id="65" idx="2"/>
            </p:cNvCxnSpPr>
            <p:nvPr/>
          </p:nvCxnSpPr>
          <p:spPr>
            <a:xfrm flipV="1">
              <a:off x="7241789" y="3001044"/>
              <a:ext cx="378398" cy="73187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64" idx="6"/>
              <a:endCxn id="65" idx="2"/>
            </p:cNvCxnSpPr>
            <p:nvPr/>
          </p:nvCxnSpPr>
          <p:spPr>
            <a:xfrm flipV="1">
              <a:off x="7241788" y="3001044"/>
              <a:ext cx="378399" cy="12200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62" idx="6"/>
              <a:endCxn id="66" idx="2"/>
            </p:cNvCxnSpPr>
            <p:nvPr/>
          </p:nvCxnSpPr>
          <p:spPr>
            <a:xfrm>
              <a:off x="7241789" y="3244714"/>
              <a:ext cx="383049" cy="22384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62" idx="6"/>
              <a:endCxn id="67" idx="2"/>
            </p:cNvCxnSpPr>
            <p:nvPr/>
          </p:nvCxnSpPr>
          <p:spPr>
            <a:xfrm>
              <a:off x="7241789" y="3244714"/>
              <a:ext cx="375270" cy="7368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62" idx="6"/>
              <a:endCxn id="68" idx="2"/>
            </p:cNvCxnSpPr>
            <p:nvPr/>
          </p:nvCxnSpPr>
          <p:spPr>
            <a:xfrm>
              <a:off x="7241789" y="3244714"/>
              <a:ext cx="375269" cy="12557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63" idx="6"/>
              <a:endCxn id="66" idx="2"/>
            </p:cNvCxnSpPr>
            <p:nvPr/>
          </p:nvCxnSpPr>
          <p:spPr>
            <a:xfrm flipV="1">
              <a:off x="7241789" y="3468556"/>
              <a:ext cx="383049" cy="2643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63" idx="6"/>
              <a:endCxn id="67" idx="2"/>
            </p:cNvCxnSpPr>
            <p:nvPr/>
          </p:nvCxnSpPr>
          <p:spPr>
            <a:xfrm>
              <a:off x="7241789" y="3732921"/>
              <a:ext cx="375270" cy="2486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63" idx="6"/>
              <a:endCxn id="68" idx="2"/>
            </p:cNvCxnSpPr>
            <p:nvPr/>
          </p:nvCxnSpPr>
          <p:spPr>
            <a:xfrm>
              <a:off x="7241789" y="3732921"/>
              <a:ext cx="375269" cy="76752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>
              <a:stCxn id="64" idx="6"/>
              <a:endCxn id="66" idx="2"/>
            </p:cNvCxnSpPr>
            <p:nvPr/>
          </p:nvCxnSpPr>
          <p:spPr>
            <a:xfrm flipV="1">
              <a:off x="7241788" y="3468556"/>
              <a:ext cx="383050" cy="75257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64" idx="6"/>
              <a:endCxn id="67" idx="2"/>
            </p:cNvCxnSpPr>
            <p:nvPr/>
          </p:nvCxnSpPr>
          <p:spPr>
            <a:xfrm flipV="1">
              <a:off x="7241788" y="3981554"/>
              <a:ext cx="375271" cy="2395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64" idx="6"/>
              <a:endCxn id="68" idx="2"/>
            </p:cNvCxnSpPr>
            <p:nvPr/>
          </p:nvCxnSpPr>
          <p:spPr>
            <a:xfrm>
              <a:off x="7241788" y="4221128"/>
              <a:ext cx="375270" cy="27931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65" idx="6"/>
              <a:endCxn id="69" idx="2"/>
            </p:cNvCxnSpPr>
            <p:nvPr/>
          </p:nvCxnSpPr>
          <p:spPr>
            <a:xfrm>
              <a:off x="7946418" y="3001044"/>
              <a:ext cx="375269" cy="2436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66" idx="6"/>
              <a:endCxn id="69" idx="2"/>
            </p:cNvCxnSpPr>
            <p:nvPr/>
          </p:nvCxnSpPr>
          <p:spPr>
            <a:xfrm flipV="1">
              <a:off x="7951069" y="3244714"/>
              <a:ext cx="370618" cy="22384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67" idx="6"/>
              <a:endCxn id="69" idx="2"/>
            </p:cNvCxnSpPr>
            <p:nvPr/>
          </p:nvCxnSpPr>
          <p:spPr>
            <a:xfrm flipV="1">
              <a:off x="7943290" y="3244714"/>
              <a:ext cx="378397" cy="7368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68" idx="6"/>
              <a:endCxn id="69" idx="2"/>
            </p:cNvCxnSpPr>
            <p:nvPr/>
          </p:nvCxnSpPr>
          <p:spPr>
            <a:xfrm flipV="1">
              <a:off x="7943289" y="3244714"/>
              <a:ext cx="378398" cy="12557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66" idx="6"/>
              <a:endCxn id="70" idx="2"/>
            </p:cNvCxnSpPr>
            <p:nvPr/>
          </p:nvCxnSpPr>
          <p:spPr>
            <a:xfrm>
              <a:off x="7951069" y="3468556"/>
              <a:ext cx="370618" cy="2643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>
              <a:stCxn id="67" idx="6"/>
              <a:endCxn id="70" idx="2"/>
            </p:cNvCxnSpPr>
            <p:nvPr/>
          </p:nvCxnSpPr>
          <p:spPr>
            <a:xfrm flipV="1">
              <a:off x="7943290" y="3732921"/>
              <a:ext cx="378397" cy="2486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>
              <a:stCxn id="68" idx="6"/>
              <a:endCxn id="70" idx="2"/>
            </p:cNvCxnSpPr>
            <p:nvPr/>
          </p:nvCxnSpPr>
          <p:spPr>
            <a:xfrm flipV="1">
              <a:off x="7943289" y="3732921"/>
              <a:ext cx="378398" cy="76752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65" idx="6"/>
              <a:endCxn id="70" idx="2"/>
            </p:cNvCxnSpPr>
            <p:nvPr/>
          </p:nvCxnSpPr>
          <p:spPr>
            <a:xfrm>
              <a:off x="7946418" y="3001044"/>
              <a:ext cx="375269" cy="73187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65" idx="6"/>
              <a:endCxn id="71" idx="2"/>
            </p:cNvCxnSpPr>
            <p:nvPr/>
          </p:nvCxnSpPr>
          <p:spPr>
            <a:xfrm>
              <a:off x="7946418" y="3001044"/>
              <a:ext cx="375268" cy="12200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>
              <a:stCxn id="66" idx="6"/>
              <a:endCxn id="71" idx="2"/>
            </p:cNvCxnSpPr>
            <p:nvPr/>
          </p:nvCxnSpPr>
          <p:spPr>
            <a:xfrm>
              <a:off x="7951069" y="3468556"/>
              <a:ext cx="370617" cy="75257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67" idx="6"/>
              <a:endCxn id="71" idx="2"/>
            </p:cNvCxnSpPr>
            <p:nvPr/>
          </p:nvCxnSpPr>
          <p:spPr>
            <a:xfrm>
              <a:off x="7943290" y="3981554"/>
              <a:ext cx="378396" cy="2395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>
              <a:stCxn id="68" idx="6"/>
              <a:endCxn id="71" idx="2"/>
            </p:cNvCxnSpPr>
            <p:nvPr/>
          </p:nvCxnSpPr>
          <p:spPr>
            <a:xfrm flipV="1">
              <a:off x="7943289" y="4221128"/>
              <a:ext cx="378397" cy="27931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右箭头 96"/>
          <p:cNvSpPr/>
          <p:nvPr/>
        </p:nvSpPr>
        <p:spPr>
          <a:xfrm>
            <a:off x="7557628" y="3944183"/>
            <a:ext cx="363658" cy="3478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8041194" y="3850622"/>
            <a:ext cx="382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Arial Black" panose="020B0A04020102020204" pitchFamily="34" charset="0"/>
              </a:rPr>
              <a:t>SDF</a:t>
            </a:r>
            <a:r>
              <a:rPr lang="en-US" altLang="zh-CN" dirty="0" smtClean="0">
                <a:latin typeface="Arial Black" panose="020B0A04020102020204" pitchFamily="34" charset="0"/>
              </a:rPr>
              <a:t>: Distance to the nearest surface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8041194" y="4671072"/>
            <a:ext cx="382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Arial Black" panose="020B0A04020102020204" pitchFamily="34" charset="0"/>
              </a:rPr>
              <a:t>NeRF</a:t>
            </a:r>
            <a:r>
              <a:rPr lang="en-US" altLang="zh-CN" dirty="0" smtClean="0">
                <a:latin typeface="Arial Black" panose="020B0A04020102020204" pitchFamily="34" charset="0"/>
              </a:rPr>
              <a:t>: Intensity and </a:t>
            </a:r>
            <a:r>
              <a:rPr lang="en-US" altLang="zh-CN" dirty="0" err="1" smtClean="0">
                <a:latin typeface="Arial Black" panose="020B0A04020102020204" pitchFamily="34" charset="0"/>
              </a:rPr>
              <a:t>RGB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05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9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09" y="1489014"/>
            <a:ext cx="4307607" cy="4318113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17161" y="184883"/>
            <a:ext cx="6931364" cy="829292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 Black" panose="020B0A04020102020204" pitchFamily="34" charset="0"/>
              </a:rPr>
              <a:t>Implicit Representation on </a:t>
            </a:r>
            <a:r>
              <a:rPr lang="en-US" altLang="zh-CN" sz="3200" dirty="0" err="1" smtClean="0">
                <a:latin typeface="Arial Black" panose="020B0A04020102020204" pitchFamily="34" charset="0"/>
              </a:rPr>
              <a:t>2D</a:t>
            </a:r>
            <a:r>
              <a:rPr lang="en-US" altLang="zh-CN" sz="3200" dirty="0" smtClean="0">
                <a:latin typeface="Arial Black" panose="020B0A04020102020204" pitchFamily="34" charset="0"/>
              </a:rPr>
              <a:t>?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3986" y="2933700"/>
            <a:ext cx="4318113" cy="1438275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05075" y="1489018"/>
            <a:ext cx="1438276" cy="4318113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53986" y="1489018"/>
            <a:ext cx="4318113" cy="4318113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689600" y="3365843"/>
            <a:ext cx="885825" cy="56445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188" y="1489015"/>
            <a:ext cx="4307607" cy="43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0" y="1612604"/>
            <a:ext cx="3623953" cy="36327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117" y="1612604"/>
            <a:ext cx="3632792" cy="36327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693" y="1612604"/>
            <a:ext cx="3623953" cy="3632792"/>
          </a:xfrm>
          <a:prstGeom prst="rect">
            <a:avLst/>
          </a:prstGeom>
        </p:spPr>
      </p:pic>
      <p:sp>
        <p:nvSpPr>
          <p:cNvPr id="8" name="右弧形箭头 7"/>
          <p:cNvSpPr/>
          <p:nvPr/>
        </p:nvSpPr>
        <p:spPr>
          <a:xfrm rot="16200000">
            <a:off x="3851617" y="412280"/>
            <a:ext cx="582317" cy="1589731"/>
          </a:xfrm>
          <a:prstGeom prst="curvedLeftArrow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右弧形箭头 9"/>
          <p:cNvSpPr/>
          <p:nvPr/>
        </p:nvSpPr>
        <p:spPr>
          <a:xfrm rot="16200000">
            <a:off x="7861642" y="412280"/>
            <a:ext cx="582317" cy="1589731"/>
          </a:xfrm>
          <a:prstGeom prst="curvedLeftArrow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4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63" y="505351"/>
            <a:ext cx="9994900" cy="61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8" y="505699"/>
            <a:ext cx="2762250" cy="27813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2906219" y="1972221"/>
            <a:ext cx="504547" cy="11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30094" y="1132321"/>
            <a:ext cx="382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 Black" panose="020B0A04020102020204" pitchFamily="34" charset="0"/>
              </a:rPr>
              <a:t>Occupancy Function:(0 or 1)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861349" y="1812800"/>
            <a:ext cx="363658" cy="3478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82322" y="1386569"/>
            <a:ext cx="1907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Arial Black" panose="020B0A04020102020204" pitchFamily="34" charset="0"/>
              </a:rPr>
              <a:t>Query: </a:t>
            </a:r>
          </a:p>
          <a:p>
            <a:pPr algn="ctr"/>
            <a:r>
              <a:rPr lang="en-US" altLang="zh-CN" sz="2400" dirty="0" smtClean="0">
                <a:latin typeface="Arial Black" panose="020B0A04020102020204" pitchFamily="34" charset="0"/>
              </a:rPr>
              <a:t>x, y, z</a:t>
            </a:r>
          </a:p>
          <a:p>
            <a:pPr algn="ctr"/>
            <a:r>
              <a:rPr lang="en-US" altLang="zh-CN" sz="2400" dirty="0" smtClean="0">
                <a:latin typeface="Arial Black" panose="020B0A04020102020204" pitchFamily="34" charset="0"/>
              </a:rPr>
              <a:t>(Direction)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44915" y="1007377"/>
            <a:ext cx="2181705" cy="2058376"/>
            <a:chOff x="6692928" y="2703732"/>
            <a:chExt cx="2181705" cy="2058376"/>
          </a:xfrm>
        </p:grpSpPr>
        <p:sp>
          <p:nvSpPr>
            <p:cNvPr id="10" name="圆角矩形 9"/>
            <p:cNvSpPr/>
            <p:nvPr/>
          </p:nvSpPr>
          <p:spPr>
            <a:xfrm>
              <a:off x="6692928" y="2703732"/>
              <a:ext cx="2181705" cy="2058376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915558" y="308040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915558" y="3568614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915557" y="4056821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7620187" y="283673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7624838" y="3304249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617059" y="381724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7617058" y="4336140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321687" y="308040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8321687" y="3568614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321686" y="4056821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7241789" y="3026887"/>
              <a:ext cx="375269" cy="21907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2" idx="6"/>
              <a:endCxn id="14" idx="2"/>
            </p:cNvCxnSpPr>
            <p:nvPr/>
          </p:nvCxnSpPr>
          <p:spPr>
            <a:xfrm flipV="1">
              <a:off x="7241789" y="3001044"/>
              <a:ext cx="378398" cy="73187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3" idx="6"/>
              <a:endCxn id="14" idx="2"/>
            </p:cNvCxnSpPr>
            <p:nvPr/>
          </p:nvCxnSpPr>
          <p:spPr>
            <a:xfrm flipV="1">
              <a:off x="7241788" y="3001044"/>
              <a:ext cx="378399" cy="12200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1" idx="6"/>
              <a:endCxn id="15" idx="2"/>
            </p:cNvCxnSpPr>
            <p:nvPr/>
          </p:nvCxnSpPr>
          <p:spPr>
            <a:xfrm>
              <a:off x="7241789" y="3244714"/>
              <a:ext cx="383049" cy="22384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1" idx="6"/>
              <a:endCxn id="16" idx="2"/>
            </p:cNvCxnSpPr>
            <p:nvPr/>
          </p:nvCxnSpPr>
          <p:spPr>
            <a:xfrm>
              <a:off x="7241789" y="3244714"/>
              <a:ext cx="375270" cy="7368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1" idx="6"/>
              <a:endCxn id="17" idx="2"/>
            </p:cNvCxnSpPr>
            <p:nvPr/>
          </p:nvCxnSpPr>
          <p:spPr>
            <a:xfrm>
              <a:off x="7241789" y="3244714"/>
              <a:ext cx="375269" cy="12557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2" idx="6"/>
              <a:endCxn id="15" idx="2"/>
            </p:cNvCxnSpPr>
            <p:nvPr/>
          </p:nvCxnSpPr>
          <p:spPr>
            <a:xfrm flipV="1">
              <a:off x="7241789" y="3468556"/>
              <a:ext cx="383049" cy="2643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2" idx="6"/>
              <a:endCxn id="16" idx="2"/>
            </p:cNvCxnSpPr>
            <p:nvPr/>
          </p:nvCxnSpPr>
          <p:spPr>
            <a:xfrm>
              <a:off x="7241789" y="3732921"/>
              <a:ext cx="375270" cy="2486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2" idx="6"/>
              <a:endCxn id="17" idx="2"/>
            </p:cNvCxnSpPr>
            <p:nvPr/>
          </p:nvCxnSpPr>
          <p:spPr>
            <a:xfrm>
              <a:off x="7241789" y="3732921"/>
              <a:ext cx="375269" cy="76752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13" idx="6"/>
              <a:endCxn id="15" idx="2"/>
            </p:cNvCxnSpPr>
            <p:nvPr/>
          </p:nvCxnSpPr>
          <p:spPr>
            <a:xfrm flipV="1">
              <a:off x="7241788" y="3468556"/>
              <a:ext cx="383050" cy="75257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3" idx="6"/>
              <a:endCxn id="16" idx="2"/>
            </p:cNvCxnSpPr>
            <p:nvPr/>
          </p:nvCxnSpPr>
          <p:spPr>
            <a:xfrm flipV="1">
              <a:off x="7241788" y="3981554"/>
              <a:ext cx="375271" cy="2395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3" idx="6"/>
              <a:endCxn id="17" idx="2"/>
            </p:cNvCxnSpPr>
            <p:nvPr/>
          </p:nvCxnSpPr>
          <p:spPr>
            <a:xfrm>
              <a:off x="7241788" y="4221128"/>
              <a:ext cx="375270" cy="27931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14" idx="6"/>
              <a:endCxn id="18" idx="2"/>
            </p:cNvCxnSpPr>
            <p:nvPr/>
          </p:nvCxnSpPr>
          <p:spPr>
            <a:xfrm>
              <a:off x="7946418" y="3001044"/>
              <a:ext cx="375269" cy="2436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5" idx="6"/>
              <a:endCxn id="18" idx="2"/>
            </p:cNvCxnSpPr>
            <p:nvPr/>
          </p:nvCxnSpPr>
          <p:spPr>
            <a:xfrm flipV="1">
              <a:off x="7951069" y="3244714"/>
              <a:ext cx="370618" cy="22384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16" idx="6"/>
              <a:endCxn id="18" idx="2"/>
            </p:cNvCxnSpPr>
            <p:nvPr/>
          </p:nvCxnSpPr>
          <p:spPr>
            <a:xfrm flipV="1">
              <a:off x="7943290" y="3244714"/>
              <a:ext cx="378397" cy="7368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17" idx="6"/>
              <a:endCxn id="18" idx="2"/>
            </p:cNvCxnSpPr>
            <p:nvPr/>
          </p:nvCxnSpPr>
          <p:spPr>
            <a:xfrm flipV="1">
              <a:off x="7943289" y="3244714"/>
              <a:ext cx="378398" cy="12557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15" idx="6"/>
              <a:endCxn id="19" idx="2"/>
            </p:cNvCxnSpPr>
            <p:nvPr/>
          </p:nvCxnSpPr>
          <p:spPr>
            <a:xfrm>
              <a:off x="7951069" y="3468556"/>
              <a:ext cx="370618" cy="2643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6" idx="6"/>
              <a:endCxn id="19" idx="2"/>
            </p:cNvCxnSpPr>
            <p:nvPr/>
          </p:nvCxnSpPr>
          <p:spPr>
            <a:xfrm flipV="1">
              <a:off x="7943290" y="3732921"/>
              <a:ext cx="378397" cy="2486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17" idx="6"/>
              <a:endCxn id="19" idx="2"/>
            </p:cNvCxnSpPr>
            <p:nvPr/>
          </p:nvCxnSpPr>
          <p:spPr>
            <a:xfrm flipV="1">
              <a:off x="7943289" y="3732921"/>
              <a:ext cx="378398" cy="76752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14" idx="6"/>
              <a:endCxn id="19" idx="2"/>
            </p:cNvCxnSpPr>
            <p:nvPr/>
          </p:nvCxnSpPr>
          <p:spPr>
            <a:xfrm>
              <a:off x="7946418" y="3001044"/>
              <a:ext cx="375269" cy="73187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4" idx="6"/>
              <a:endCxn id="20" idx="2"/>
            </p:cNvCxnSpPr>
            <p:nvPr/>
          </p:nvCxnSpPr>
          <p:spPr>
            <a:xfrm>
              <a:off x="7946418" y="3001044"/>
              <a:ext cx="375268" cy="12200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15" idx="6"/>
              <a:endCxn id="20" idx="2"/>
            </p:cNvCxnSpPr>
            <p:nvPr/>
          </p:nvCxnSpPr>
          <p:spPr>
            <a:xfrm>
              <a:off x="7951069" y="3468556"/>
              <a:ext cx="370617" cy="75257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16" idx="6"/>
              <a:endCxn id="20" idx="2"/>
            </p:cNvCxnSpPr>
            <p:nvPr/>
          </p:nvCxnSpPr>
          <p:spPr>
            <a:xfrm>
              <a:off x="7943290" y="3981554"/>
              <a:ext cx="378396" cy="2395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7" idx="6"/>
              <a:endCxn id="20" idx="2"/>
            </p:cNvCxnSpPr>
            <p:nvPr/>
          </p:nvCxnSpPr>
          <p:spPr>
            <a:xfrm flipV="1">
              <a:off x="7943289" y="4221128"/>
              <a:ext cx="378397" cy="27931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右箭头 44"/>
          <p:cNvSpPr/>
          <p:nvPr/>
        </p:nvSpPr>
        <p:spPr>
          <a:xfrm>
            <a:off x="7646528" y="1797883"/>
            <a:ext cx="363658" cy="3478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30094" y="1704322"/>
            <a:ext cx="382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Arial Black" panose="020B0A04020102020204" pitchFamily="34" charset="0"/>
              </a:rPr>
              <a:t>SDF</a:t>
            </a:r>
            <a:r>
              <a:rPr lang="en-US" altLang="zh-CN" dirty="0" smtClean="0">
                <a:latin typeface="Arial Black" panose="020B0A04020102020204" pitchFamily="34" charset="0"/>
              </a:rPr>
              <a:t>: Distance to the nearest surface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30094" y="2524772"/>
            <a:ext cx="382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Arial Black" panose="020B0A04020102020204" pitchFamily="34" charset="0"/>
              </a:rPr>
              <a:t>NeRF</a:t>
            </a:r>
            <a:r>
              <a:rPr lang="en-US" altLang="zh-CN" dirty="0" smtClean="0">
                <a:latin typeface="Arial Black" panose="020B0A04020102020204" pitchFamily="34" charset="0"/>
              </a:rPr>
              <a:t>: Intensity and </a:t>
            </a:r>
            <a:r>
              <a:rPr lang="en-US" altLang="zh-CN" dirty="0" err="1" smtClean="0">
                <a:latin typeface="Arial Black" panose="020B0A04020102020204" pitchFamily="34" charset="0"/>
              </a:rPr>
              <a:t>RGB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7" y="3872651"/>
            <a:ext cx="2622221" cy="2622221"/>
          </a:xfrm>
          <a:prstGeom prst="rect">
            <a:avLst/>
          </a:prstGeom>
        </p:spPr>
      </p:pic>
      <p:cxnSp>
        <p:nvCxnSpPr>
          <p:cNvPr id="48" name="直接箭头连接符 47"/>
          <p:cNvCxnSpPr/>
          <p:nvPr/>
        </p:nvCxnSpPr>
        <p:spPr>
          <a:xfrm>
            <a:off x="3041433" y="5117927"/>
            <a:ext cx="504547" cy="11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右箭头 48"/>
          <p:cNvSpPr/>
          <p:nvPr/>
        </p:nvSpPr>
        <p:spPr>
          <a:xfrm>
            <a:off x="4882263" y="4958506"/>
            <a:ext cx="363658" cy="3478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228636" y="4702428"/>
            <a:ext cx="190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Arial Black" panose="020B0A04020102020204" pitchFamily="34" charset="0"/>
              </a:rPr>
              <a:t>Query: </a:t>
            </a:r>
          </a:p>
          <a:p>
            <a:pPr algn="ctr"/>
            <a:r>
              <a:rPr lang="en-US" altLang="zh-CN" sz="2400" dirty="0" smtClean="0">
                <a:latin typeface="Arial Black" panose="020B0A04020102020204" pitchFamily="34" charset="0"/>
              </a:rPr>
              <a:t>x, y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347103" y="4157181"/>
            <a:ext cx="2181705" cy="2058376"/>
            <a:chOff x="6692928" y="2703732"/>
            <a:chExt cx="2181705" cy="2058376"/>
          </a:xfrm>
        </p:grpSpPr>
        <p:sp>
          <p:nvSpPr>
            <p:cNvPr id="52" name="圆角矩形 51"/>
            <p:cNvSpPr/>
            <p:nvPr/>
          </p:nvSpPr>
          <p:spPr>
            <a:xfrm>
              <a:off x="6692928" y="2703732"/>
              <a:ext cx="2181705" cy="2058376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915558" y="308040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6915558" y="3568614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6915557" y="4056821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7620187" y="283673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7624838" y="3304249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617059" y="381724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617058" y="4336140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321687" y="3080407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8321687" y="3568614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8321686" y="4056821"/>
              <a:ext cx="326231" cy="328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连接符 62"/>
            <p:cNvCxnSpPr/>
            <p:nvPr/>
          </p:nvCxnSpPr>
          <p:spPr>
            <a:xfrm flipV="1">
              <a:off x="7241789" y="3026887"/>
              <a:ext cx="375269" cy="21907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54" idx="6"/>
              <a:endCxn id="56" idx="2"/>
            </p:cNvCxnSpPr>
            <p:nvPr/>
          </p:nvCxnSpPr>
          <p:spPr>
            <a:xfrm flipV="1">
              <a:off x="7241789" y="3001044"/>
              <a:ext cx="378398" cy="73187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55" idx="6"/>
              <a:endCxn id="56" idx="2"/>
            </p:cNvCxnSpPr>
            <p:nvPr/>
          </p:nvCxnSpPr>
          <p:spPr>
            <a:xfrm flipV="1">
              <a:off x="7241788" y="3001044"/>
              <a:ext cx="378399" cy="12200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53" idx="6"/>
              <a:endCxn id="57" idx="2"/>
            </p:cNvCxnSpPr>
            <p:nvPr/>
          </p:nvCxnSpPr>
          <p:spPr>
            <a:xfrm>
              <a:off x="7241789" y="3244714"/>
              <a:ext cx="383049" cy="22384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53" idx="6"/>
              <a:endCxn id="58" idx="2"/>
            </p:cNvCxnSpPr>
            <p:nvPr/>
          </p:nvCxnSpPr>
          <p:spPr>
            <a:xfrm>
              <a:off x="7241789" y="3244714"/>
              <a:ext cx="375270" cy="7368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>
              <a:stCxn id="53" idx="6"/>
              <a:endCxn id="59" idx="2"/>
            </p:cNvCxnSpPr>
            <p:nvPr/>
          </p:nvCxnSpPr>
          <p:spPr>
            <a:xfrm>
              <a:off x="7241789" y="3244714"/>
              <a:ext cx="375269" cy="12557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54" idx="6"/>
              <a:endCxn id="57" idx="2"/>
            </p:cNvCxnSpPr>
            <p:nvPr/>
          </p:nvCxnSpPr>
          <p:spPr>
            <a:xfrm flipV="1">
              <a:off x="7241789" y="3468556"/>
              <a:ext cx="383049" cy="2643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54" idx="6"/>
              <a:endCxn id="58" idx="2"/>
            </p:cNvCxnSpPr>
            <p:nvPr/>
          </p:nvCxnSpPr>
          <p:spPr>
            <a:xfrm>
              <a:off x="7241789" y="3732921"/>
              <a:ext cx="375270" cy="2486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54" idx="6"/>
              <a:endCxn id="59" idx="2"/>
            </p:cNvCxnSpPr>
            <p:nvPr/>
          </p:nvCxnSpPr>
          <p:spPr>
            <a:xfrm>
              <a:off x="7241789" y="3732921"/>
              <a:ext cx="375269" cy="76752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55" idx="6"/>
              <a:endCxn id="57" idx="2"/>
            </p:cNvCxnSpPr>
            <p:nvPr/>
          </p:nvCxnSpPr>
          <p:spPr>
            <a:xfrm flipV="1">
              <a:off x="7241788" y="3468556"/>
              <a:ext cx="383050" cy="75257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55" idx="6"/>
              <a:endCxn id="58" idx="2"/>
            </p:cNvCxnSpPr>
            <p:nvPr/>
          </p:nvCxnSpPr>
          <p:spPr>
            <a:xfrm flipV="1">
              <a:off x="7241788" y="3981554"/>
              <a:ext cx="375271" cy="2395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55" idx="6"/>
              <a:endCxn id="59" idx="2"/>
            </p:cNvCxnSpPr>
            <p:nvPr/>
          </p:nvCxnSpPr>
          <p:spPr>
            <a:xfrm>
              <a:off x="7241788" y="4221128"/>
              <a:ext cx="375270" cy="27931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56" idx="6"/>
              <a:endCxn id="60" idx="2"/>
            </p:cNvCxnSpPr>
            <p:nvPr/>
          </p:nvCxnSpPr>
          <p:spPr>
            <a:xfrm>
              <a:off x="7946418" y="3001044"/>
              <a:ext cx="375269" cy="2436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57" idx="6"/>
              <a:endCxn id="60" idx="2"/>
            </p:cNvCxnSpPr>
            <p:nvPr/>
          </p:nvCxnSpPr>
          <p:spPr>
            <a:xfrm flipV="1">
              <a:off x="7951069" y="3244714"/>
              <a:ext cx="370618" cy="22384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58" idx="6"/>
              <a:endCxn id="60" idx="2"/>
            </p:cNvCxnSpPr>
            <p:nvPr/>
          </p:nvCxnSpPr>
          <p:spPr>
            <a:xfrm flipV="1">
              <a:off x="7943290" y="3244714"/>
              <a:ext cx="378397" cy="7368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59" idx="6"/>
              <a:endCxn id="60" idx="2"/>
            </p:cNvCxnSpPr>
            <p:nvPr/>
          </p:nvCxnSpPr>
          <p:spPr>
            <a:xfrm flipV="1">
              <a:off x="7943289" y="3244714"/>
              <a:ext cx="378398" cy="12557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57" idx="6"/>
              <a:endCxn id="61" idx="2"/>
            </p:cNvCxnSpPr>
            <p:nvPr/>
          </p:nvCxnSpPr>
          <p:spPr>
            <a:xfrm>
              <a:off x="7951069" y="3468556"/>
              <a:ext cx="370618" cy="2643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58" idx="6"/>
              <a:endCxn id="61" idx="2"/>
            </p:cNvCxnSpPr>
            <p:nvPr/>
          </p:nvCxnSpPr>
          <p:spPr>
            <a:xfrm flipV="1">
              <a:off x="7943290" y="3732921"/>
              <a:ext cx="378397" cy="2486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>
              <a:stCxn id="59" idx="6"/>
              <a:endCxn id="61" idx="2"/>
            </p:cNvCxnSpPr>
            <p:nvPr/>
          </p:nvCxnSpPr>
          <p:spPr>
            <a:xfrm flipV="1">
              <a:off x="7943289" y="3732921"/>
              <a:ext cx="378398" cy="76752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56" idx="6"/>
              <a:endCxn id="61" idx="2"/>
            </p:cNvCxnSpPr>
            <p:nvPr/>
          </p:nvCxnSpPr>
          <p:spPr>
            <a:xfrm>
              <a:off x="7946418" y="3001044"/>
              <a:ext cx="375269" cy="73187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56" idx="6"/>
              <a:endCxn id="62" idx="2"/>
            </p:cNvCxnSpPr>
            <p:nvPr/>
          </p:nvCxnSpPr>
          <p:spPr>
            <a:xfrm>
              <a:off x="7946418" y="3001044"/>
              <a:ext cx="375268" cy="12200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57" idx="6"/>
              <a:endCxn id="62" idx="2"/>
            </p:cNvCxnSpPr>
            <p:nvPr/>
          </p:nvCxnSpPr>
          <p:spPr>
            <a:xfrm>
              <a:off x="7951069" y="3468556"/>
              <a:ext cx="370617" cy="75257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58" idx="6"/>
              <a:endCxn id="62" idx="2"/>
            </p:cNvCxnSpPr>
            <p:nvPr/>
          </p:nvCxnSpPr>
          <p:spPr>
            <a:xfrm>
              <a:off x="7943290" y="3981554"/>
              <a:ext cx="378396" cy="2395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59" idx="6"/>
              <a:endCxn id="62" idx="2"/>
            </p:cNvCxnSpPr>
            <p:nvPr/>
          </p:nvCxnSpPr>
          <p:spPr>
            <a:xfrm flipV="1">
              <a:off x="7943289" y="4221128"/>
              <a:ext cx="378397" cy="27931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右箭头 86"/>
          <p:cNvSpPr/>
          <p:nvPr/>
        </p:nvSpPr>
        <p:spPr>
          <a:xfrm>
            <a:off x="7672275" y="4958506"/>
            <a:ext cx="363658" cy="3478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8828593" y="4856316"/>
            <a:ext cx="121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 smtClean="0">
                <a:latin typeface="Arial Black" panose="020B0A04020102020204" pitchFamily="34" charset="0"/>
              </a:rPr>
              <a:t>RGB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8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5" grpId="0" animBg="1"/>
      <p:bldP spid="49" grpId="0" animBg="1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362" y="607219"/>
            <a:ext cx="5628247" cy="5643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60400" y="607219"/>
                <a:ext cx="4495800" cy="553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 image </a:t>
                </a:r>
                <a:r>
                  <a:rPr lang="en-US" altLang="zh-CN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represented as a </a:t>
                </a:r>
                <a:r>
                  <a:rPr lang="en-US" altLang="zh-CN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2D</a:t>
                </a:r>
                <a:r>
                  <a:rPr lang="en-US" altLang="zh-CN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 </a:t>
                </a:r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map, </a:t>
                </a:r>
                <a:r>
                  <a:rPr lang="en-US" altLang="zh-CN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sz="3000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shared </a:t>
                </a:r>
                <a:r>
                  <a:rPr lang="en-US" altLang="zh-CN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all </a:t>
                </a:r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images:</a:t>
                </a:r>
              </a:p>
              <a:p>
                <a:pPr algn="just"/>
                <a:endParaRPr lang="en-US" altLang="zh-CN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3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z is a vector, </a:t>
                </a:r>
                <a14:m>
                  <m:oMath xmlns:m="http://schemas.openxmlformats.org/officeDocument/2006/math">
                    <m:r>
                      <a:rPr lang="en-US" altLang="zh-CN" sz="3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𝒳</m:t>
                    </m:r>
                    <m:r>
                      <a:rPr lang="en-US" altLang="zh-CN" sz="3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</a:t>
                </a:r>
                <a:r>
                  <a:rPr lang="en-US" altLang="zh-CN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2D</a:t>
                </a:r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coordinate in the continuous image domain, </a:t>
                </a:r>
                <a14:m>
                  <m:oMath xmlns:m="http://schemas.openxmlformats.org/officeDocument/2006/math">
                    <m:r>
                      <a:rPr lang="en-US" altLang="zh-CN" sz="3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𝒮</m:t>
                    </m:r>
                  </m:oMath>
                </a14:m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predicted signal (i.e. the </a:t>
                </a:r>
                <a:r>
                  <a:rPr lang="en-US" altLang="zh-CN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RGB</a:t>
                </a:r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value). </a:t>
                </a:r>
              </a:p>
              <a:p>
                <a:pPr algn="just"/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607219"/>
                <a:ext cx="4495800" cy="5539978"/>
              </a:xfrm>
              <a:prstGeom prst="rect">
                <a:avLst/>
              </a:prstGeom>
              <a:blipFill>
                <a:blip r:embed="rId3"/>
                <a:stretch>
                  <a:fillRect l="-3117" t="-1432" r="-3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031" y="2667212"/>
            <a:ext cx="2268537" cy="4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426</Words>
  <Application>Microsoft Office PowerPoint</Application>
  <PresentationFormat>宽屏</PresentationFormat>
  <Paragraphs>60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Arial</vt:lpstr>
      <vt:lpstr>Arial Black</vt:lpstr>
      <vt:lpstr>Cambria Math</vt:lpstr>
      <vt:lpstr>Times New Roman</vt:lpstr>
      <vt:lpstr>Office 主题​​</vt:lpstr>
      <vt:lpstr>Learning Continuous Image Representation with Local Implicit Image Function  CVPR2021</vt:lpstr>
      <vt:lpstr>Explicit Representation</vt:lpstr>
      <vt:lpstr>Implicit Representation</vt:lpstr>
      <vt:lpstr>Implicit Representation</vt:lpstr>
      <vt:lpstr>Implicit Representation on 2D?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Continuous Image Representation with Local Implicit Image Function</dc:title>
  <dc:creator>Windows 用户</dc:creator>
  <cp:lastModifiedBy>Windows 用户</cp:lastModifiedBy>
  <cp:revision>32</cp:revision>
  <dcterms:created xsi:type="dcterms:W3CDTF">2021-07-31T12:28:37Z</dcterms:created>
  <dcterms:modified xsi:type="dcterms:W3CDTF">2021-08-10T05:59:51Z</dcterms:modified>
</cp:coreProperties>
</file>